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58" r:id="rId6"/>
    <p:sldId id="278" r:id="rId7"/>
    <p:sldId id="280" r:id="rId8"/>
    <p:sldId id="270" r:id="rId9"/>
    <p:sldId id="272" r:id="rId10"/>
    <p:sldId id="269" r:id="rId11"/>
    <p:sldId id="277" r:id="rId12"/>
    <p:sldId id="279" r:id="rId13"/>
    <p:sldId id="276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67A"/>
    <a:srgbClr val="0D1D51"/>
    <a:srgbClr val="0072C7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02" autoAdjust="0"/>
    <p:restoredTop sz="87949" autoAdjust="0"/>
  </p:normalViewPr>
  <p:slideViewPr>
    <p:cSldViewPr snapToGrid="0" showGuides="1">
      <p:cViewPr varScale="1">
        <p:scale>
          <a:sx n="60" d="100"/>
          <a:sy n="60" d="100"/>
        </p:scale>
        <p:origin x="-892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407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BF404C6-F3CC-4383-8FBC-3F7F856D112C}" type="datetime1">
              <a:rPr lang="ru-RU" smtClean="0"/>
              <a:t>27.09.2022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18A1656-FDB1-442A-B22F-67D2FDA9ED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7850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53AFD-DFF1-40C5-A030-1B2F2E9C0365}" type="datetime1">
              <a:rPr lang="ru-RU" smtClean="0"/>
              <a:pPr/>
              <a:t>27.09.2022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336304E-FDE3-4B4F-A3B7-EBE87F3FA5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530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795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336304E-FDE3-4B4F-A3B7-EBE87F3FA5E2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82157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078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156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398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336304E-FDE3-4B4F-A3B7-EBE87F3FA5E2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62286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220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2.sv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слайда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312605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50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3AE61224-6208-4388-840A-2A613B842650}"/>
              </a:ext>
            </a:extLst>
          </p:cNvPr>
          <p:cNvGrpSpPr/>
          <p:nvPr userDrawn="1"/>
        </p:nvGrpSpPr>
        <p:grpSpPr>
          <a:xfrm>
            <a:off x="-1871180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1" name="Полилиния 5">
              <a:extLst>
                <a:ext uri="{FF2B5EF4-FFF2-40B4-BE49-F238E27FC236}">
                  <a16:creationId xmlns="" xmlns:a16="http://schemas.microsoft.com/office/drawing/2014/main" id="{9C262CDC-D38F-428C-A15E-DDD5A48CA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">
              <a:extLst>
                <a:ext uri="{FF2B5EF4-FFF2-40B4-BE49-F238E27FC236}">
                  <a16:creationId xmlns="" xmlns:a16="http://schemas.microsoft.com/office/drawing/2014/main" id="{6CA70729-6AED-407B-8058-1348C4E2E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адрес электронной почты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844881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 rtl="0"/>
            <a:r>
              <a:rPr lang="ru-RU" noProof="0" dirty="0"/>
              <a:t>Место для URL-адреса веб-сайта</a:t>
            </a:r>
          </a:p>
        </p:txBody>
      </p:sp>
      <p:pic>
        <p:nvPicPr>
          <p:cNvPr id="17" name="Графический объект 16" descr="Конверт">
            <a:extLst>
              <a:ext uri="{FF2B5EF4-FFF2-40B4-BE49-F238E27FC236}">
                <a16:creationId xmlns=""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Графический объект 17" descr="Сеть">
            <a:extLst>
              <a:ext uri="{FF2B5EF4-FFF2-40B4-BE49-F238E27FC236}">
                <a16:creationId xmlns=""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E9908F-CF81-43F9-880A-401D0C0F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713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Графический объект 18" descr="Конверт">
            <a:extLst>
              <a:ext uri="{FF2B5EF4-FFF2-40B4-BE49-F238E27FC236}">
                <a16:creationId xmlns="" xmlns:a16="http://schemas.microsoft.com/office/drawing/2014/main" id="{A686352B-226C-4579-B831-0DC14EC389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20" name="Графический объект 19" descr="Сеть">
            <a:extLst>
              <a:ext uri="{FF2B5EF4-FFF2-40B4-BE49-F238E27FC236}">
                <a16:creationId xmlns="" xmlns:a16="http://schemas.microsoft.com/office/drawing/2014/main" id="{460C8169-012B-451A-A6C2-6FEC0DC82A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1" name="Подзаголовок 2">
            <a:extLst>
              <a:ext uri="{FF2B5EF4-FFF2-40B4-BE49-F238E27FC236}">
                <a16:creationId xmlns="" xmlns:a16="http://schemas.microsoft.com/office/drawing/2014/main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адрес электронной почты</a:t>
            </a:r>
          </a:p>
        </p:txBody>
      </p:sp>
      <p:sp>
        <p:nvSpPr>
          <p:cNvPr id="22" name="Текст 6">
            <a:extLst>
              <a:ext uri="{FF2B5EF4-FFF2-40B4-BE49-F238E27FC236}">
                <a16:creationId xmlns="" xmlns:a16="http://schemas.microsoft.com/office/drawing/2014/main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 dirty="0"/>
              <a:t>Место для URL-адреса веб-сайта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525B5135-F466-4A63-A42C-3BB2BAA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010702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0578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 9">
            <a:extLst>
              <a:ext uri="{FF2B5EF4-FFF2-40B4-BE49-F238E27FC236}">
                <a16:creationId xmlns=""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rtlCol="0"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AD5251EA-F450-4DD1-995B-DC89513424C8}"/>
              </a:ext>
            </a:extLst>
          </p:cNvPr>
          <p:cNvGrpSpPr/>
          <p:nvPr userDrawn="1"/>
        </p:nvGrpSpPr>
        <p:grpSpPr>
          <a:xfrm rot="162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" name="Овал 16">
              <a:extLst>
                <a:ext uri="{FF2B5EF4-FFF2-40B4-BE49-F238E27FC236}">
                  <a16:creationId xmlns="" xmlns:a16="http://schemas.microsoft.com/office/drawing/2014/main" id="{44882F4E-E8C8-46FE-A9C8-7B79782767F6}"/>
                </a:ext>
              </a:extLst>
            </p:cNvPr>
            <p:cNvSpPr/>
            <p:nvPr userDrawn="1"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="" xmlns:a16="http://schemas.microsoft.com/office/drawing/2014/main" id="{965CD13B-04FB-40D5-AF62-2F43CF49BA9B}"/>
                </a:ext>
              </a:extLst>
            </p:cNvPr>
            <p:cNvGrpSpPr/>
            <p:nvPr userDrawn="1"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  <a:solidFill>
              <a:schemeClr val="bg1">
                <a:alpha val="16000"/>
              </a:schemeClr>
            </a:solidFill>
          </p:grpSpPr>
          <p:sp>
            <p:nvSpPr>
              <p:cNvPr id="19" name="Полилиния 5">
                <a:extLst>
                  <a:ext uri="{FF2B5EF4-FFF2-40B4-BE49-F238E27FC236}">
                    <a16:creationId xmlns="" xmlns:a16="http://schemas.microsoft.com/office/drawing/2014/main" id="{01876F8F-C11E-4FB2-8150-1F0602752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4088" y="2241550"/>
                <a:ext cx="1905000" cy="2354263"/>
              </a:xfrm>
              <a:custGeom>
                <a:avLst/>
                <a:gdLst>
                  <a:gd name="T0" fmla="*/ 0 w 447"/>
                  <a:gd name="T1" fmla="*/ 264 h 553"/>
                  <a:gd name="T2" fmla="*/ 141 w 447"/>
                  <a:gd name="T3" fmla="*/ 48 h 553"/>
                  <a:gd name="T4" fmla="*/ 414 w 447"/>
                  <a:gd name="T5" fmla="*/ 67 h 553"/>
                  <a:gd name="T6" fmla="*/ 438 w 447"/>
                  <a:gd name="T7" fmla="*/ 98 h 553"/>
                  <a:gd name="T8" fmla="*/ 391 w 447"/>
                  <a:gd name="T9" fmla="*/ 111 h 553"/>
                  <a:gd name="T10" fmla="*/ 94 w 447"/>
                  <a:gd name="T11" fmla="*/ 149 h 553"/>
                  <a:gd name="T12" fmla="*/ 107 w 447"/>
                  <a:gd name="T13" fmla="*/ 424 h 553"/>
                  <a:gd name="T14" fmla="*/ 383 w 447"/>
                  <a:gd name="T15" fmla="*/ 453 h 553"/>
                  <a:gd name="T16" fmla="*/ 393 w 447"/>
                  <a:gd name="T17" fmla="*/ 446 h 553"/>
                  <a:gd name="T18" fmla="*/ 433 w 447"/>
                  <a:gd name="T19" fmla="*/ 449 h 553"/>
                  <a:gd name="T20" fmla="*/ 421 w 447"/>
                  <a:gd name="T21" fmla="*/ 485 h 553"/>
                  <a:gd name="T22" fmla="*/ 194 w 447"/>
                  <a:gd name="T23" fmla="*/ 531 h 553"/>
                  <a:gd name="T24" fmla="*/ 0 w 447"/>
                  <a:gd name="T25" fmla="*/ 264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7" h="553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0" name="Полилиния 6">
                <a:extLst>
                  <a:ext uri="{FF2B5EF4-FFF2-40B4-BE49-F238E27FC236}">
                    <a16:creationId xmlns="" xmlns:a16="http://schemas.microsoft.com/office/drawing/2014/main" id="{08A1D05F-5F61-4156-8C83-1A002AA1E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2538" y="2590800"/>
                <a:ext cx="835025" cy="1673225"/>
              </a:xfrm>
              <a:custGeom>
                <a:avLst/>
                <a:gdLst>
                  <a:gd name="T0" fmla="*/ 0 w 196"/>
                  <a:gd name="T1" fmla="*/ 198 h 393"/>
                  <a:gd name="T2" fmla="*/ 157 w 196"/>
                  <a:gd name="T3" fmla="*/ 8 h 393"/>
                  <a:gd name="T4" fmla="*/ 192 w 196"/>
                  <a:gd name="T5" fmla="*/ 22 h 393"/>
                  <a:gd name="T6" fmla="*/ 167 w 196"/>
                  <a:gd name="T7" fmla="*/ 56 h 393"/>
                  <a:gd name="T8" fmla="*/ 48 w 196"/>
                  <a:gd name="T9" fmla="*/ 198 h 393"/>
                  <a:gd name="T10" fmla="*/ 170 w 196"/>
                  <a:gd name="T11" fmla="*/ 339 h 393"/>
                  <a:gd name="T12" fmla="*/ 193 w 196"/>
                  <a:gd name="T13" fmla="*/ 372 h 393"/>
                  <a:gd name="T14" fmla="*/ 160 w 196"/>
                  <a:gd name="T15" fmla="*/ 387 h 393"/>
                  <a:gd name="T16" fmla="*/ 0 w 196"/>
                  <a:gd name="T17" fmla="*/ 198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6" h="393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21" name="Текст 2">
            <a:extLst>
              <a:ext uri="{FF2B5EF4-FFF2-40B4-BE49-F238E27FC236}">
                <a16:creationId xmlns="" xmlns:a16="http://schemas.microsoft.com/office/drawing/2014/main" id="{4D77C47B-CC1E-41DA-9146-5DFD63065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654412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>
            <a:extLst>
              <a:ext uri="{FF2B5EF4-FFF2-40B4-BE49-F238E27FC236}">
                <a16:creationId xmlns="" xmlns:a16="http://schemas.microsoft.com/office/drawing/2014/main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Полилиния 5">
              <a:extLst>
                <a:ext uri="{FF2B5EF4-FFF2-40B4-BE49-F238E27FC236}">
                  <a16:creationId xmlns="" xmlns:a16="http://schemas.microsoft.com/office/drawing/2014/main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noProof="0" dirty="0"/>
            </a:p>
          </p:txBody>
        </p:sp>
        <p:sp>
          <p:nvSpPr>
            <p:cNvPr id="25" name="Полилиния 6">
              <a:extLst>
                <a:ext uri="{FF2B5EF4-FFF2-40B4-BE49-F238E27FC236}">
                  <a16:creationId xmlns="" xmlns:a16="http://schemas.microsoft.com/office/drawing/2014/main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noProof="0" dirty="0"/>
            </a:p>
          </p:txBody>
        </p:sp>
        <p:sp>
          <p:nvSpPr>
            <p:cNvPr id="26" name="Полилиния 7">
              <a:extLst>
                <a:ext uri="{FF2B5EF4-FFF2-40B4-BE49-F238E27FC236}">
                  <a16:creationId xmlns="" xmlns:a16="http://schemas.microsoft.com/office/drawing/2014/main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7" name="Объект 2">
            <a:extLst>
              <a:ext uri="{FF2B5EF4-FFF2-40B4-BE49-F238E27FC236}">
                <a16:creationId xmlns=""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C2DFD46-BF74-47BA-A496-92ED1979C3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3" name="Заголовок 1">
            <a:extLst>
              <a:ext uri="{FF2B5EF4-FFF2-40B4-BE49-F238E27FC236}">
                <a16:creationId xmlns="" xmlns:a16="http://schemas.microsoft.com/office/drawing/2014/main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" noProof="0"/>
          </a:p>
        </p:txBody>
      </p:sp>
    </p:spTree>
    <p:extLst>
      <p:ext uri="{BB962C8B-B14F-4D97-AF65-F5344CB8AC3E}">
        <p14:creationId xmlns:p14="http://schemas.microsoft.com/office/powerpoint/2010/main" val="3789758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C2A6B906-ACDA-40FD-8AC8-0B693AB1279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9" name="Полилиния 5">
              <a:extLst>
                <a:ext uri="{FF2B5EF4-FFF2-40B4-BE49-F238E27FC236}">
                  <a16:creationId xmlns="" xmlns:a16="http://schemas.microsoft.com/office/drawing/2014/main" id="{717F7366-5A99-4065-90C2-AE7DF5DD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6">
              <a:extLst>
                <a:ext uri="{FF2B5EF4-FFF2-40B4-BE49-F238E27FC236}">
                  <a16:creationId xmlns="" xmlns:a16="http://schemas.microsoft.com/office/drawing/2014/main" id="{90A089CA-63B9-4456-B0B1-17C75EBF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7">
              <a:extLst>
                <a:ext uri="{FF2B5EF4-FFF2-40B4-BE49-F238E27FC236}">
                  <a16:creationId xmlns="" xmlns:a16="http://schemas.microsoft.com/office/drawing/2014/main" id="{8D36B2D1-BCFE-43FC-8743-7B7A30E1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Объект 2">
            <a:extLst>
              <a:ext uri="{FF2B5EF4-FFF2-40B4-BE49-F238E27FC236}">
                <a16:creationId xmlns=""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503862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7" name="Объект 3">
            <a:extLst>
              <a:ext uri="{FF2B5EF4-FFF2-40B4-BE49-F238E27FC236}">
                <a16:creationId xmlns="" xmlns:a16="http://schemas.microsoft.com/office/drawing/2014/main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332150F9-14BF-4DCB-884D-49596914C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1" name="Заголовок 1">
            <a:extLst>
              <a:ext uri="{FF2B5EF4-FFF2-40B4-BE49-F238E27FC236}">
                <a16:creationId xmlns="" xmlns:a16="http://schemas.microsoft.com/office/drawing/2014/main" id="{19DEF115-82C2-4E9D-A22C-8DA561FB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92934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>
            <a:extLst>
              <a:ext uri="{FF2B5EF4-FFF2-40B4-BE49-F238E27FC236}">
                <a16:creationId xmlns="" xmlns:a16="http://schemas.microsoft.com/office/drawing/2014/main" id="{616F52B4-215E-4237-893C-E22B23804744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2" name="Полилиния 5">
              <a:extLst>
                <a:ext uri="{FF2B5EF4-FFF2-40B4-BE49-F238E27FC236}">
                  <a16:creationId xmlns="" xmlns:a16="http://schemas.microsoft.com/office/drawing/2014/main" id="{B7C40C77-B795-4B07-B92D-2E8A5663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6">
              <a:extLst>
                <a:ext uri="{FF2B5EF4-FFF2-40B4-BE49-F238E27FC236}">
                  <a16:creationId xmlns="" xmlns:a16="http://schemas.microsoft.com/office/drawing/2014/main" id="{6E703A1E-5F10-4BB5-9D52-77CB6F59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7">
              <a:extLst>
                <a:ext uri="{FF2B5EF4-FFF2-40B4-BE49-F238E27FC236}">
                  <a16:creationId xmlns="" xmlns:a16="http://schemas.microsoft.com/office/drawing/2014/main" id="{22CEE04C-09CE-41CF-937D-EC2D3C23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Текст 2">
            <a:extLst>
              <a:ext uri="{FF2B5EF4-FFF2-40B4-BE49-F238E27FC236}">
                <a16:creationId xmlns="" xmlns:a16="http://schemas.microsoft.com/office/drawing/2014/main" id="{774CF4BA-8DCB-42CF-A2C4-D6AF95EE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7" name="Объект 3">
            <a:extLst>
              <a:ext uri="{FF2B5EF4-FFF2-40B4-BE49-F238E27FC236}">
                <a16:creationId xmlns="" xmlns:a16="http://schemas.microsoft.com/office/drawing/2014/main" id="{67BA8B6E-A28D-4658-8C91-6CA7BD539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157787" cy="368458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8" name="Текст 4">
            <a:extLst>
              <a:ext uri="{FF2B5EF4-FFF2-40B4-BE49-F238E27FC236}">
                <a16:creationId xmlns="" xmlns:a16="http://schemas.microsoft.com/office/drawing/2014/main" id="{F73B3215-82DB-4DBF-9E77-3AE2308C6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Объект 5">
            <a:extLst>
              <a:ext uri="{FF2B5EF4-FFF2-40B4-BE49-F238E27FC236}">
                <a16:creationId xmlns="" xmlns:a16="http://schemas.microsoft.com/office/drawing/2014/main" id="{8DFD34E8-36CC-4FFE-926B-C170208FE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03383C6B-3BE4-4380-AF26-1C21492FCE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5" name="Заголовок 1">
            <a:extLst>
              <a:ext uri="{FF2B5EF4-FFF2-40B4-BE49-F238E27FC236}">
                <a16:creationId xmlns="" xmlns:a16="http://schemas.microsoft.com/office/drawing/2014/main" id="{AE3770E9-CB74-47B0-8229-91F6F756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61794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21">
            <a:extLst>
              <a:ext uri="{FF2B5EF4-FFF2-40B4-BE49-F238E27FC236}">
                <a16:creationId xmlns=""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9" name="Заголовок 1">
            <a:extLst>
              <a:ext uri="{FF2B5EF4-FFF2-40B4-BE49-F238E27FC236}">
                <a16:creationId xmlns="" xmlns:a16="http://schemas.microsoft.com/office/drawing/2014/main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20" name="Текст 3">
            <a:extLst>
              <a:ext uri="{FF2B5EF4-FFF2-40B4-BE49-F238E27FC236}">
                <a16:creationId xmlns="" xmlns:a16="http://schemas.microsoft.com/office/drawing/2014/main" id="{C535F2AB-153E-44A9-97BE-00553BEC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6298D65-1027-4897-A948-DCEEF8FC3D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8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>
            <a:extLst>
              <a:ext uri="{FF2B5EF4-FFF2-40B4-BE49-F238E27FC236}">
                <a16:creationId xmlns="" xmlns:a16="http://schemas.microsoft.com/office/drawing/2014/main" id="{9F866E5C-B8AA-4805-B232-831BA01AAF1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0" name="Полилиния 5">
              <a:extLst>
                <a:ext uri="{FF2B5EF4-FFF2-40B4-BE49-F238E27FC236}">
                  <a16:creationId xmlns="" xmlns:a16="http://schemas.microsoft.com/office/drawing/2014/main" id="{F98614F0-2DA3-4F29-8CB3-D61424AC8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6">
              <a:extLst>
                <a:ext uri="{FF2B5EF4-FFF2-40B4-BE49-F238E27FC236}">
                  <a16:creationId xmlns="" xmlns:a16="http://schemas.microsoft.com/office/drawing/2014/main" id="{66D52F08-13EC-4AB4-BB79-89A5395A0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7">
              <a:extLst>
                <a:ext uri="{FF2B5EF4-FFF2-40B4-BE49-F238E27FC236}">
                  <a16:creationId xmlns="" xmlns:a16="http://schemas.microsoft.com/office/drawing/2014/main" id="{2544236D-8C3A-41EF-9A68-C84A8A7D0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Заголовок 1">
            <a:extLst>
              <a:ext uri="{FF2B5EF4-FFF2-40B4-BE49-F238E27FC236}">
                <a16:creationId xmlns="" xmlns:a16="http://schemas.microsoft.com/office/drawing/2014/main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7" name="Текст 3">
            <a:extLst>
              <a:ext uri="{FF2B5EF4-FFF2-40B4-BE49-F238E27FC236}">
                <a16:creationId xmlns="" xmlns:a16="http://schemas.microsoft.com/office/drawing/2014/main" id="{BEB643FD-AA85-4A43-8EBD-AFD10DD98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Объект 2">
            <a:extLst>
              <a:ext uri="{FF2B5EF4-FFF2-40B4-BE49-F238E27FC236}">
                <a16:creationId xmlns="" xmlns:a16="http://schemas.microsoft.com/office/drawing/2014/main" id="{9001F313-F798-43BE-AFF0-A68C84C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1881DEA-0ECB-4310-ADF5-4337ACB433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1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слайда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504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14083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rtlCol="0"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Место для замещающего текста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5" name="Рисунок 14">
            <a:extLst>
              <a:ext uri="{FF2B5EF4-FFF2-40B4-BE49-F238E27FC236}">
                <a16:creationId xmlns=""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5049557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и содержимое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 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42E17FB3-B5C4-4B3A-A57B-C6493A9D0C66}"/>
              </a:ext>
            </a:extLst>
          </p:cNvPr>
          <p:cNvGrpSpPr/>
          <p:nvPr userDrawn="1"/>
        </p:nvGrpSpPr>
        <p:grpSpPr>
          <a:xfrm rot="8650774">
            <a:off x="5037655" y="4336093"/>
            <a:ext cx="1905000" cy="2354263"/>
            <a:chOff x="11114088" y="2241550"/>
            <a:chExt cx="1905000" cy="2354263"/>
          </a:xfrm>
          <a:solidFill>
            <a:schemeClr val="bg2"/>
          </a:solidFill>
        </p:grpSpPr>
        <p:sp>
          <p:nvSpPr>
            <p:cNvPr id="11" name="Полилиния 5">
              <a:extLst>
                <a:ext uri="{FF2B5EF4-FFF2-40B4-BE49-F238E27FC236}">
                  <a16:creationId xmlns="" xmlns:a16="http://schemas.microsoft.com/office/drawing/2014/main" id="{DCA6C454-F761-4265-BB5E-DFD947CC3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">
              <a:extLst>
                <a:ext uri="{FF2B5EF4-FFF2-40B4-BE49-F238E27FC236}">
                  <a16:creationId xmlns="" xmlns:a16="http://schemas.microsoft.com/office/drawing/2014/main" id="{6B853B2F-9E1C-4AC4-9344-8610498D5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7">
              <a:extLst>
                <a:ext uri="{FF2B5EF4-FFF2-40B4-BE49-F238E27FC236}">
                  <a16:creationId xmlns="" xmlns:a16="http://schemas.microsoft.com/office/drawing/2014/main" id="{B7FCC84B-2235-4948-8277-8363DFC69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3" name="Рисунок 22">
            <a:extLst>
              <a:ext uri="{FF2B5EF4-FFF2-40B4-BE49-F238E27FC236}">
                <a16:creationId xmlns=""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 rtlCol="0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9620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 rtlCol="0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Рисунок 5">
            <a:extLst>
              <a:ext uri="{FF2B5EF4-FFF2-40B4-BE49-F238E27FC236}">
                <a16:creationId xmlns=""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699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12E4E194-63F1-4D43-AC02-75733DF045E9}"/>
              </a:ext>
            </a:extLst>
          </p:cNvPr>
          <p:cNvSpPr/>
          <p:nvPr userDrawn="1"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Рисунок 11">
            <a:extLst>
              <a:ext uri="{FF2B5EF4-FFF2-40B4-BE49-F238E27FC236}">
                <a16:creationId xmlns="" xmlns:a16="http://schemas.microsoft.com/office/drawing/2014/main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3755C1FB-E61C-4BBC-8179-D34908DEA1B6}"/>
              </a:ext>
            </a:extLst>
          </p:cNvPr>
          <p:cNvSpPr/>
          <p:nvPr userDrawn="1"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823757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3207024"/>
            <a:ext cx="3445566" cy="2504663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630018"/>
            <a:ext cx="4424362" cy="4373217"/>
          </a:xfrm>
          <a:solidFill>
            <a:schemeClr val="bg2">
              <a:lumMod val="9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17" name="Объект 2">
            <a:extLst>
              <a:ext uri="{FF2B5EF4-FFF2-40B4-BE49-F238E27FC236}">
                <a16:creationId xmlns="" xmlns:a16="http://schemas.microsoft.com/office/drawing/2014/main" id="{147C9C38-5B17-467D-B581-EF28ECB11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3207024"/>
            <a:ext cx="3445200" cy="2504663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=""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19126" y="2711636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="" xmlns:a16="http://schemas.microsoft.com/office/drawing/2014/main" id="{F694448B-800C-40EF-8F61-18C018E837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527124" y="2711636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="" xmlns:a16="http://schemas.microsoft.com/office/drawing/2014/main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174103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срав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4" y="2863158"/>
            <a:ext cx="4074002" cy="2846648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accent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Объект 2">
            <a:extLst>
              <a:ext uri="{FF2B5EF4-FFF2-40B4-BE49-F238E27FC236}">
                <a16:creationId xmlns=""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09370" y="1903728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Место для раздела 01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=""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327918" y="1648186"/>
            <a:ext cx="4074002" cy="2834508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="" xmlns:a16="http://schemas.microsoft.com/office/drawing/2014/main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75709" y="4963450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Место для раздела 02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Рисунок 11">
            <a:extLst>
              <a:ext uri="{FF2B5EF4-FFF2-40B4-BE49-F238E27FC236}">
                <a16:creationId xmlns=""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9" name="Рисунок 11">
            <a:extLst>
              <a:ext uri="{FF2B5EF4-FFF2-40B4-BE49-F238E27FC236}">
                <a16:creationId xmlns="" xmlns:a16="http://schemas.microsoft.com/office/drawing/2014/main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89140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04B31150-A166-4DB3-A898-2154C9665891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Полилиния 5">
              <a:extLst>
                <a:ext uri="{FF2B5EF4-FFF2-40B4-BE49-F238E27FC236}">
                  <a16:creationId xmlns="" xmlns:a16="http://schemas.microsoft.com/office/drawing/2014/main" id="{1C1A95BC-42CA-4166-918D-DF430688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6">
              <a:extLst>
                <a:ext uri="{FF2B5EF4-FFF2-40B4-BE49-F238E27FC236}">
                  <a16:creationId xmlns="" xmlns:a16="http://schemas.microsoft.com/office/drawing/2014/main" id="{4B4D5F91-2158-4A30-B83C-5CC9CC6E5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="" xmlns:a16="http://schemas.microsoft.com/office/drawing/2014/main" id="{C509E5D6-79CC-4E1D-AAF4-C6F28F3C1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6" name="Заголовок 1">
            <a:extLst>
              <a:ext uri="{FF2B5EF4-FFF2-40B4-BE49-F238E27FC236}">
                <a16:creationId xmlns=""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=""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групп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Группа 34">
            <a:extLst>
              <a:ext uri="{FF2B5EF4-FFF2-40B4-BE49-F238E27FC236}">
                <a16:creationId xmlns="" xmlns:a16="http://schemas.microsoft.com/office/drawing/2014/main" id="{431CD316-21C7-4FA9-A45A-374D6AE71ED5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36" name="Полилиния 5">
              <a:extLst>
                <a:ext uri="{FF2B5EF4-FFF2-40B4-BE49-F238E27FC236}">
                  <a16:creationId xmlns="" xmlns:a16="http://schemas.microsoft.com/office/drawing/2014/main" id="{E107D9FB-3967-4583-A9DA-6787AF712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6">
              <a:extLst>
                <a:ext uri="{FF2B5EF4-FFF2-40B4-BE49-F238E27FC236}">
                  <a16:creationId xmlns="" xmlns:a16="http://schemas.microsoft.com/office/drawing/2014/main" id="{138D5FEB-37FF-4F26-B625-CE2BE91FF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7">
              <a:extLst>
                <a:ext uri="{FF2B5EF4-FFF2-40B4-BE49-F238E27FC236}">
                  <a16:creationId xmlns="" xmlns:a16="http://schemas.microsoft.com/office/drawing/2014/main" id="{6C2B67E8-673C-422C-B021-296E2E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687010E4-ADF2-486D-8DF7-B0FF38C6DADF}"/>
              </a:ext>
            </a:extLst>
          </p:cNvPr>
          <p:cNvSpPr/>
          <p:nvPr userDrawn="1"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9159AA79-2237-4A27-BBC2-D44032158D19}"/>
              </a:ext>
            </a:extLst>
          </p:cNvPr>
          <p:cNvSpPr/>
          <p:nvPr userDrawn="1"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0272B962-9566-42D2-B4C3-E7AA81884A83}"/>
              </a:ext>
            </a:extLst>
          </p:cNvPr>
          <p:cNvSpPr/>
          <p:nvPr userDrawn="1"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19733285-016C-4C38-816C-83D30C075C70}"/>
              </a:ext>
            </a:extLst>
          </p:cNvPr>
          <p:cNvSpPr/>
          <p:nvPr userDrawn="1"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Полилиния: Форма 19">
            <a:extLst>
              <a:ext uri="{FF2B5EF4-FFF2-40B4-BE49-F238E27FC236}">
                <a16:creationId xmlns="" xmlns:a16="http://schemas.microsoft.com/office/drawing/2014/main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олилиния: Форма 20">
            <a:extLst>
              <a:ext uri="{FF2B5EF4-FFF2-40B4-BE49-F238E27FC236}">
                <a16:creationId xmlns="" xmlns:a16="http://schemas.microsoft.com/office/drawing/2014/main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="" xmlns:a16="http://schemas.microsoft.com/office/drawing/2014/main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="" xmlns:a16="http://schemas.microsoft.com/office/drawing/2014/main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 1">
            <a:extLst>
              <a:ext uri="{FF2B5EF4-FFF2-40B4-BE49-F238E27FC236}">
                <a16:creationId xmlns=""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=""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2">
            <a:extLst>
              <a:ext uri="{FF2B5EF4-FFF2-40B4-BE49-F238E27FC236}">
                <a16:creationId xmlns="" xmlns:a16="http://schemas.microsoft.com/office/drawing/2014/main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Рисунок 2">
            <a:extLst>
              <a:ext uri="{FF2B5EF4-FFF2-40B4-BE49-F238E27FC236}">
                <a16:creationId xmlns="" xmlns:a16="http://schemas.microsoft.com/office/drawing/2014/main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Рисунок 2">
            <a:extLst>
              <a:ext uri="{FF2B5EF4-FFF2-40B4-BE49-F238E27FC236}">
                <a16:creationId xmlns="" xmlns:a16="http://schemas.microsoft.com/office/drawing/2014/main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7" name="Объект 2">
            <a:extLst>
              <a:ext uri="{FF2B5EF4-FFF2-40B4-BE49-F238E27FC236}">
                <a16:creationId xmlns="" xmlns:a16="http://schemas.microsoft.com/office/drawing/2014/main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="" xmlns:a16="http://schemas.microsoft.com/office/drawing/2014/main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="" xmlns:a16="http://schemas.microsoft.com/office/drawing/2014/main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="" xmlns:a16="http://schemas.microsoft.com/office/drawing/2014/main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31" name="Объект 2">
            <a:extLst>
              <a:ext uri="{FF2B5EF4-FFF2-40B4-BE49-F238E27FC236}">
                <a16:creationId xmlns="" xmlns:a16="http://schemas.microsoft.com/office/drawing/2014/main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2" name="Объект 2">
            <a:extLst>
              <a:ext uri="{FF2B5EF4-FFF2-40B4-BE49-F238E27FC236}">
                <a16:creationId xmlns="" xmlns:a16="http://schemas.microsoft.com/office/drawing/2014/main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="" xmlns:a16="http://schemas.microsoft.com/office/drawing/2014/main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="" xmlns:a16="http://schemas.microsoft.com/office/drawing/2014/main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</p:spTree>
    <p:extLst>
      <p:ext uri="{BB962C8B-B14F-4D97-AF65-F5344CB8AC3E}">
        <p14:creationId xmlns:p14="http://schemas.microsoft.com/office/powerpoint/2010/main" val="387650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="" xmlns:a16="http://schemas.microsoft.com/office/drawing/2014/main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A4B3A73-9DD3-4028-87DB-C033F5E3B44F}" type="datetime1">
              <a:rPr lang="ru-RU" noProof="0" smtClean="0"/>
              <a:t>27.09.2022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>
            <a:extLst>
              <a:ext uri="{FF2B5EF4-FFF2-40B4-BE49-F238E27FC236}">
                <a16:creationId xmlns="" xmlns:a16="http://schemas.microsoft.com/office/drawing/2014/main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0" r:id="rId4"/>
    <p:sldLayoutId id="2147483661" r:id="rId5"/>
    <p:sldLayoutId id="2147483662" r:id="rId6"/>
    <p:sldLayoutId id="2147483663" r:id="rId7"/>
    <p:sldLayoutId id="2147483654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8EF7BD-FE81-4B20-8DC5-0B3EB736F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/>
            <a:r>
              <a:rPr lang="ru-RU" sz="2800" dirty="0"/>
              <a:t>Контроль и обеспечение безопасных условий эксплуатации биотехнологического производства</a:t>
            </a:r>
            <a:endParaRPr lang="ru-RU"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AFF0EFE-C50F-44EB-8978-B97795477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92" y="5056148"/>
            <a:ext cx="5213941" cy="791759"/>
          </a:xfrm>
        </p:spPr>
        <p:txBody>
          <a:bodyPr rtlCol="0"/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Лектор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           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к</a:t>
            </a:r>
            <a:r>
              <a:rPr lang="ru-RU" b="1" cap="none" dirty="0" smtClean="0">
                <a:solidFill>
                  <a:schemeClr val="accent6">
                    <a:lumMod val="75000"/>
                  </a:schemeClr>
                </a:solidFill>
              </a:rPr>
              <a:t>.б.н.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Ултанбекова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г.Д</a:t>
            </a:r>
            <a:r>
              <a:rPr lang="ru-RU" b="1" dirty="0" smtClean="0"/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712382" y="717912"/>
            <a:ext cx="5667168" cy="5305661"/>
          </a:xfrm>
        </p:spPr>
      </p:sp>
      <p:pic>
        <p:nvPicPr>
          <p:cNvPr id="9" name="Рисунок 8"/>
          <p:cNvPicPr/>
          <p:nvPr/>
        </p:nvPicPr>
        <p:blipFill rotWithShape="1">
          <a:blip r:embed="rId3"/>
          <a:srcRect l="15936" t="19394" r="63637" b="33832"/>
          <a:stretch/>
        </p:blipFill>
        <p:spPr bwMode="auto">
          <a:xfrm>
            <a:off x="1127051" y="850605"/>
            <a:ext cx="4433777" cy="51461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3"/>
          <a:srcRect l="15936" t="19394" r="63637" b="33832"/>
          <a:stretch/>
        </p:blipFill>
        <p:spPr bwMode="auto">
          <a:xfrm>
            <a:off x="1279451" y="1003005"/>
            <a:ext cx="4433777" cy="51461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798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="" xmlns:a16="http://schemas.microsoft.com/office/drawing/2014/main" id="{E3C40962-BA6A-43E4-97BA-511A9B90C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2130" y="4537854"/>
            <a:ext cx="4540440" cy="503167"/>
          </a:xfrm>
        </p:spPr>
        <p:txBody>
          <a:bodyPr rtlCol="0"/>
          <a:lstStyle/>
          <a:p>
            <a:pPr rtl="0"/>
            <a:r>
              <a:rPr lang="en-US" dirty="0" smtClean="0"/>
              <a:t>ultanbekova77</a:t>
            </a:r>
            <a:r>
              <a:rPr lang="ru-RU" dirty="0" smtClean="0"/>
              <a:t>@</a:t>
            </a:r>
            <a:r>
              <a:rPr lang="en-US" dirty="0" smtClean="0"/>
              <a:t>mail.ru</a:t>
            </a:r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95D612B9-68B9-4C9F-98FE-CEE07DB1F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4141" y="3431647"/>
            <a:ext cx="5011410" cy="921807"/>
          </a:xfrm>
        </p:spPr>
        <p:txBody>
          <a:bodyPr rtlCol="0"/>
          <a:lstStyle/>
          <a:p>
            <a:pPr rtl="0"/>
            <a:r>
              <a:rPr lang="ru-RU" dirty="0"/>
              <a:t>Спасибо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проспект Aль-Фараби 71, Алматы 050040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101F212-213F-4FEB-9760-999F82D6DA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675"/>
          <a:stretch/>
        </p:blipFill>
        <p:spPr>
          <a:xfrm>
            <a:off x="0" y="0"/>
            <a:ext cx="12192000" cy="334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7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AB08B8-3DB3-4637-AE23-B8DB96D9F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3852" y="1556600"/>
            <a:ext cx="5086350" cy="559279"/>
          </a:xfrm>
        </p:spPr>
        <p:txBody>
          <a:bodyPr rtlCol="0"/>
          <a:lstStyle/>
          <a:p>
            <a:pPr algn="ctr"/>
            <a:r>
              <a:rPr lang="ru-RU" sz="3600" dirty="0"/>
              <a:t>СОДЕРЖАНИЕ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15936" t="19394" r="63637" b="33832"/>
          <a:stretch/>
        </p:blipFill>
        <p:spPr bwMode="auto">
          <a:xfrm>
            <a:off x="1063257" y="850604"/>
            <a:ext cx="4774018" cy="52950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Grp="1"/>
          </p:cNvPicPr>
          <p:nvPr>
            <p:ph type="pic" sz="quarter" idx="10"/>
          </p:nvPr>
        </p:nvPicPr>
        <p:blipFill rotWithShape="1">
          <a:blip r:embed="rId3"/>
          <a:srcRect l="12255" t="18732" r="59677" b="33772"/>
          <a:stretch/>
        </p:blipFill>
        <p:spPr bwMode="auto">
          <a:xfrm>
            <a:off x="4938306" y="425302"/>
            <a:ext cx="2046767" cy="18500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41312" y="2561642"/>
            <a:ext cx="579474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● </a:t>
            </a:r>
            <a:r>
              <a:rPr lang="ru-RU" sz="2200" dirty="0" smtClean="0">
                <a:solidFill>
                  <a:schemeClr val="bg1"/>
                </a:solidFill>
              </a:rPr>
              <a:t>Общие </a:t>
            </a:r>
            <a:r>
              <a:rPr lang="ru-RU" sz="2200" dirty="0">
                <a:solidFill>
                  <a:schemeClr val="bg1"/>
                </a:solidFill>
              </a:rPr>
              <a:t>требования к обеззараживанию отходов биотехнологических </a:t>
            </a:r>
            <a:r>
              <a:rPr lang="ru-RU" sz="2200" dirty="0" smtClean="0">
                <a:solidFill>
                  <a:schemeClr val="bg1"/>
                </a:solidFill>
              </a:rPr>
              <a:t>производств</a:t>
            </a:r>
            <a:r>
              <a:rPr lang="kk-KZ" sz="2200" dirty="0" smtClean="0">
                <a:solidFill>
                  <a:schemeClr val="bg1"/>
                </a:solidFill>
              </a:rPr>
              <a:t>;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>
                <a:solidFill>
                  <a:schemeClr val="bg1"/>
                </a:solidFill>
              </a:rPr>
              <a:t>● </a:t>
            </a:r>
            <a:r>
              <a:rPr lang="ru-RU" sz="2200" dirty="0" smtClean="0">
                <a:solidFill>
                  <a:schemeClr val="bg1"/>
                </a:solidFill>
              </a:rPr>
              <a:t> Контроль </a:t>
            </a:r>
            <a:r>
              <a:rPr lang="ru-RU" sz="2200" dirty="0">
                <a:solidFill>
                  <a:schemeClr val="bg1"/>
                </a:solidFill>
              </a:rPr>
              <a:t>качества стерилизации и дезинфекции при организации биотехнологических </a:t>
            </a:r>
            <a:r>
              <a:rPr lang="ru-RU" sz="2200" dirty="0" smtClean="0">
                <a:solidFill>
                  <a:schemeClr val="bg1"/>
                </a:solidFill>
              </a:rPr>
              <a:t>производств; </a:t>
            </a:r>
          </a:p>
          <a:p>
            <a:pPr algn="just"/>
            <a:r>
              <a:rPr lang="ru-RU" sz="2200" dirty="0">
                <a:solidFill>
                  <a:schemeClr val="bg1"/>
                </a:solidFill>
              </a:rPr>
              <a:t>● </a:t>
            </a:r>
            <a:r>
              <a:rPr lang="ru-RU" sz="2200" dirty="0" smtClean="0">
                <a:solidFill>
                  <a:schemeClr val="bg1"/>
                </a:solidFill>
              </a:rPr>
              <a:t>Контроль </a:t>
            </a:r>
            <a:r>
              <a:rPr lang="ru-RU" sz="2200" dirty="0">
                <a:solidFill>
                  <a:schemeClr val="bg1"/>
                </a:solidFill>
              </a:rPr>
              <a:t>качества товарных форм продуктов, организация контроля за соблюдением правил хранения </a:t>
            </a:r>
            <a:r>
              <a:rPr lang="ru-RU" sz="2200" dirty="0" smtClean="0">
                <a:solidFill>
                  <a:schemeClr val="bg1"/>
                </a:solidFill>
              </a:rPr>
              <a:t>препаратов; </a:t>
            </a:r>
          </a:p>
          <a:p>
            <a:pPr algn="just"/>
            <a:r>
              <a:rPr lang="ru-RU" sz="2200" dirty="0">
                <a:solidFill>
                  <a:schemeClr val="bg1"/>
                </a:solidFill>
              </a:rPr>
              <a:t>● </a:t>
            </a:r>
            <a:r>
              <a:rPr lang="ru-RU" sz="2200" dirty="0" smtClean="0">
                <a:solidFill>
                  <a:schemeClr val="bg1"/>
                </a:solidFill>
              </a:rPr>
              <a:t>Контроль </a:t>
            </a:r>
            <a:r>
              <a:rPr lang="ru-RU" sz="2200" dirty="0">
                <a:solidFill>
                  <a:schemeClr val="bg1"/>
                </a:solidFill>
              </a:rPr>
              <a:t>за подготовкой медицинских препаратов к </a:t>
            </a:r>
            <a:r>
              <a:rPr lang="ru-RU" sz="2200" dirty="0" smtClean="0">
                <a:solidFill>
                  <a:schemeClr val="bg1"/>
                </a:solidFill>
              </a:rPr>
              <a:t>транспортированию;</a:t>
            </a:r>
          </a:p>
          <a:p>
            <a:pPr algn="just"/>
            <a:r>
              <a:rPr lang="ru-RU" sz="2200" dirty="0">
                <a:solidFill>
                  <a:schemeClr val="bg1"/>
                </a:solidFill>
              </a:rPr>
              <a:t>●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>
                <a:solidFill>
                  <a:schemeClr val="bg1"/>
                </a:solidFill>
              </a:rPr>
              <a:t>Контроль качества упаковки препаратов.</a:t>
            </a:r>
            <a:endParaRPr lang="ru-R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7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246" y="223284"/>
            <a:ext cx="10956591" cy="552893"/>
          </a:xfrm>
        </p:spPr>
        <p:txBody>
          <a:bodyPr/>
          <a:lstStyle/>
          <a:p>
            <a:pPr algn="ctr"/>
            <a:r>
              <a:rPr lang="ru-RU" sz="2000" dirty="0"/>
              <a:t>Организационные основы безопасности жизнедеятельности на предприятиях </a:t>
            </a:r>
            <a:r>
              <a:rPr lang="ru-RU" sz="2000" dirty="0" smtClean="0"/>
              <a:t>биотехнологической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3</a:t>
            </a:fld>
            <a:endParaRPr lang="ru-RU" noProof="0"/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33689" t="22055" r="35508" b="26988"/>
          <a:stretch/>
        </p:blipFill>
        <p:spPr bwMode="auto">
          <a:xfrm>
            <a:off x="7801767" y="1913858"/>
            <a:ext cx="4298084" cy="3646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85339"/>
            <a:ext cx="799568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Микробиологические </a:t>
            </a:r>
            <a:r>
              <a:rPr lang="ru-RU" dirty="0"/>
              <a:t>и биотехнологические производства и их продукция могут оказывать на человека, животных и растительный мир следующие виды повреждающего действия:</a:t>
            </a:r>
          </a:p>
          <a:p>
            <a:pPr algn="just"/>
            <a:r>
              <a:rPr lang="ru-RU" dirty="0"/>
              <a:t>- развитие инфекционных, паразитарных и других заболеваний;</a:t>
            </a:r>
          </a:p>
          <a:p>
            <a:pPr algn="just"/>
            <a:r>
              <a:rPr lang="ru-RU" dirty="0"/>
              <a:t>- токсическое действие;</a:t>
            </a:r>
          </a:p>
          <a:p>
            <a:pPr algn="just"/>
            <a:r>
              <a:rPr lang="ru-RU" dirty="0"/>
              <a:t>- аллергенное действие</a:t>
            </a:r>
          </a:p>
          <a:p>
            <a:pPr algn="just"/>
            <a:r>
              <a:rPr lang="ru-RU" dirty="0"/>
              <a:t>- общее и местное неспецифическое (раздражающее) действие;</a:t>
            </a:r>
          </a:p>
          <a:p>
            <a:pPr algn="just"/>
            <a:r>
              <a:rPr lang="ru-RU" dirty="0"/>
              <a:t>- действие на генетический аппарат клеток;</a:t>
            </a:r>
          </a:p>
          <a:p>
            <a:pPr algn="just"/>
            <a:r>
              <a:rPr lang="ru-RU" dirty="0"/>
              <a:t>- воздействие на экологическую обстановку.</a:t>
            </a:r>
          </a:p>
          <a:p>
            <a:pPr algn="just"/>
            <a:r>
              <a:rPr lang="ru-RU" dirty="0"/>
              <a:t>Это связано с особенностями биотехнологического производства:</a:t>
            </a:r>
          </a:p>
          <a:p>
            <a:pPr algn="just"/>
            <a:r>
              <a:rPr lang="ru-RU" dirty="0"/>
              <a:t>1)использование для изготовления иммунологических препаратов микроорганизмов-продуцентов, выделенных из естественных источников или новых, полученных искусственным путем, генетически модифицированных организмов, обладающих разной степенью патогенности;</a:t>
            </a:r>
          </a:p>
          <a:p>
            <a:pPr algn="just"/>
            <a:r>
              <a:rPr lang="ru-RU" dirty="0"/>
              <a:t>2)обеспечением крупномасштабного культивирования микроорганизмов для накопления активного начала;</a:t>
            </a:r>
          </a:p>
          <a:p>
            <a:pPr algn="just"/>
            <a:r>
              <a:rPr lang="ru-RU" dirty="0"/>
              <a:t>3)работой с большими объемами посевного материала;</a:t>
            </a:r>
          </a:p>
          <a:p>
            <a:pPr algn="just"/>
            <a:r>
              <a:rPr lang="ru-RU" dirty="0"/>
              <a:t>4)получение биологических препаратов с использованием специальных технологий;</a:t>
            </a:r>
          </a:p>
          <a:p>
            <a:pPr algn="just"/>
            <a:r>
              <a:rPr lang="ru-RU" dirty="0"/>
              <a:t>5)расфасовки, </a:t>
            </a:r>
            <a:r>
              <a:rPr lang="ru-RU" dirty="0" err="1"/>
              <a:t>этикетирования</a:t>
            </a:r>
            <a:r>
              <a:rPr lang="ru-RU" dirty="0"/>
              <a:t> и упаковки биопрепаратов;</a:t>
            </a:r>
          </a:p>
          <a:p>
            <a:pPr algn="just"/>
            <a:r>
              <a:rPr lang="ru-RU" dirty="0"/>
              <a:t>6)контролем физико-химических и биологических свойств препаратов с использованием лабораторных животных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90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245" y="0"/>
            <a:ext cx="10648248" cy="1325563"/>
          </a:xfrm>
        </p:spPr>
        <p:txBody>
          <a:bodyPr/>
          <a:lstStyle/>
          <a:p>
            <a:pPr algn="ctr"/>
            <a:r>
              <a:rPr lang="ru-RU" sz="2400" dirty="0"/>
              <a:t>Контроль и обеспечение безопасных условий эксплуатации биотехнологического производства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4</a:t>
            </a:fld>
            <a:endParaRPr lang="ru-RU" noProof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1" t="36124" r="25436" b="17364"/>
          <a:stretch/>
        </p:blipFill>
        <p:spPr bwMode="auto">
          <a:xfrm>
            <a:off x="7857460" y="1254642"/>
            <a:ext cx="4178597" cy="4257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9487" y="1042749"/>
            <a:ext cx="745342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Помещения для производства и контроля качества биологически активных веществ:</a:t>
            </a:r>
          </a:p>
          <a:p>
            <a:pPr algn="just"/>
            <a:r>
              <a:rPr lang="ru-RU" sz="2400" dirty="0"/>
              <a:t>- должны использоваться строго по назначению;</a:t>
            </a:r>
          </a:p>
          <a:p>
            <a:pPr algn="just"/>
            <a:r>
              <a:rPr lang="ru-RU" sz="2400" dirty="0"/>
              <a:t>- должны быть достаточно просторными и оборудованы таким образом, чтобы свести к минимуму риск смешения различных лекарственных средств и их компонентов, перекрестное загрязнение, пропуск одной стадии в процессе изготовления лекарственных средств и контроля их качества;</a:t>
            </a:r>
          </a:p>
          <a:p>
            <a:pPr algn="just"/>
            <a:r>
              <a:rPr lang="ru-RU" sz="2400" dirty="0"/>
              <a:t>- должны иметь гладкие внутренние поверхности (стены, полы, потолки, двери) с минимальным количеством выступающих частей и ниш; должны быть непроницаемыми для жидкостей и легко доступными для мытья и обработки дезинфицирующими средствами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677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3A9A18-93E0-4615-B7AA-B8C8FBB1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556" y="393269"/>
            <a:ext cx="7159416" cy="1325563"/>
          </a:xfrm>
        </p:spPr>
        <p:txBody>
          <a:bodyPr rtlCol="0"/>
          <a:lstStyle/>
          <a:p>
            <a:pPr algn="ctr"/>
            <a:r>
              <a:rPr lang="ru-RU" sz="2800" dirty="0"/>
              <a:t>Требования к помещениям для хранения лекарственных средств и других товаров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1B32C0-5E61-447F-9557-57AF415D6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79" y="1467293"/>
            <a:ext cx="6847368" cy="4709670"/>
          </a:xfrm>
        </p:spPr>
        <p:txBody>
          <a:bodyPr rtlCol="0"/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dirty="0"/>
              <a:t>Хранение товаров осуществляется на всех этапах товародвижения от выпуска готовой продукции до потребления или утилизации. Хранение товаров – это процесс размещения товаров в складском помещении, содержание и уход за ними в целях обеспечения их качества и количества. Основной задачей хранения является обеспечение стабильности исходных свойств товаров или их изменение с минимальными потерями. Основными условиями организации хранения товаров являются: - наличие соответствующих помещений, - создание необходимого режима хранения, - организация размещения товаров при хранении.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BDDBFEE-BC50-46CF-AB8F-D145B99B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5</a:t>
            </a:fld>
            <a:endParaRPr lang="ru-RU"/>
          </a:p>
        </p:txBody>
      </p:sp>
      <p:pic>
        <p:nvPicPr>
          <p:cNvPr id="10" name="Рисунок 9"/>
          <p:cNvPicPr/>
          <p:nvPr/>
        </p:nvPicPr>
        <p:blipFill rotWithShape="1">
          <a:blip r:embed="rId3"/>
          <a:srcRect l="22139" t="14832" r="25882" b="23944"/>
          <a:stretch/>
        </p:blipFill>
        <p:spPr bwMode="auto">
          <a:xfrm>
            <a:off x="7304567" y="1307804"/>
            <a:ext cx="4205175" cy="3774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173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A1C0347-C2C9-46A2-B7A6-9653B525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6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>Общие требования к обезвреживанию отходов биотехнологических производств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2018" y="1325226"/>
            <a:ext cx="116639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Биотехнологические </a:t>
            </a:r>
            <a:r>
              <a:rPr lang="ru-RU" sz="2400" dirty="0"/>
              <a:t>отходы относятся, как правило, к типу разлагающихся в природных условиях под действием различных факторов (биологических - минерализация с участием микроорганизмов, химических - окисление, физико-химических благодаря комплексному воздействию, например, лучистой энергии и химических веществ). Однако они могут содержать патогенные микроорганизмы, остатки куриных эмбрионов при культивировании, например, вируса гриппа, некоторые тканевые культуры млекопитающих и т.д., а также органические и неорганические вещества, используемые в биотехнологическом процессе, которые при попадании в окружающую среду могут послужить причиной экологической катастрофы.</a:t>
            </a:r>
          </a:p>
          <a:p>
            <a:pPr algn="just"/>
            <a:r>
              <a:rPr lang="ru-RU" sz="2400" dirty="0" smtClean="0"/>
              <a:t>	Поэтому </a:t>
            </a:r>
            <a:r>
              <a:rPr lang="ru-RU" sz="2400" dirty="0"/>
              <a:t>на предприятии должны быть созданы условия для предотвращения хищений подлежащих уничтожению вспомогательных материалов, исходного сырья, отходов и забракованной продукции, с целью исключить попадание используемых микроорганизмов и отходов в окружающую </a:t>
            </a:r>
            <a:r>
              <a:rPr lang="ru-RU" sz="2400" dirty="0" smtClean="0"/>
              <a:t>среду.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940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2A9C73-06ED-419B-81B5-491CBFC22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308" y="2548639"/>
            <a:ext cx="6542324" cy="4075445"/>
          </a:xfrm>
        </p:spPr>
        <p:txBody>
          <a:bodyPr rtlCol="0"/>
          <a:lstStyle/>
          <a:p>
            <a:pPr marL="0" indent="0" algn="just">
              <a:buNone/>
            </a:pPr>
            <a:r>
              <a:rPr lang="ru-RU" sz="2800" dirty="0" smtClean="0"/>
              <a:t>Режим </a:t>
            </a:r>
            <a:r>
              <a:rPr lang="ru-RU" sz="2800" dirty="0"/>
              <a:t>хранения – это совокупность климатических и </a:t>
            </a:r>
            <a:r>
              <a:rPr lang="ru-RU" sz="2800" dirty="0" err="1"/>
              <a:t>санитарногигиенических</a:t>
            </a:r>
            <a:r>
              <a:rPr lang="ru-RU" sz="2800" dirty="0"/>
              <a:t> требований, обеспечивающих сохранность товара. Климатические требования к режиму хранения включают параметры: - температуру, - относительную влажность воздуха, - воздухообмен, - газовый состав воздуха, - освещенность.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B5C6BAC-F3F8-4AA0-B332-02F66357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7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C50832-0B36-43C5-98EC-4CD165D7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835" y="953369"/>
            <a:ext cx="5544621" cy="1325563"/>
          </a:xfrm>
        </p:spPr>
        <p:txBody>
          <a:bodyPr rtlCol="0"/>
          <a:lstStyle/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Создание необходимого режима хранения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19252" t="28330" r="40320" b="35163"/>
          <a:stretch/>
        </p:blipFill>
        <p:spPr bwMode="auto">
          <a:xfrm>
            <a:off x="7028120" y="1095156"/>
            <a:ext cx="5046921" cy="38596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3356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8</a:t>
            </a:fld>
            <a:endParaRPr lang="ru-RU" noProof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8286" y="99201"/>
            <a:ext cx="7469113" cy="1325563"/>
          </a:xfrm>
        </p:spPr>
        <p:txBody>
          <a:bodyPr/>
          <a:lstStyle/>
          <a:p>
            <a:pPr algn="ctr"/>
            <a:r>
              <a:rPr lang="ru-RU" dirty="0"/>
              <a:t>Организация размещения товаров в помещениях хранения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55" t="31163" r="28924" b="13489"/>
          <a:stretch/>
        </p:blipFill>
        <p:spPr bwMode="auto">
          <a:xfrm>
            <a:off x="394040" y="1616149"/>
            <a:ext cx="7197607" cy="4636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" t="18914" r="78459" b="57210"/>
          <a:stretch/>
        </p:blipFill>
        <p:spPr bwMode="auto">
          <a:xfrm>
            <a:off x="7708605" y="1082504"/>
            <a:ext cx="4438422" cy="4765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86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836" y="180618"/>
            <a:ext cx="6948118" cy="1456796"/>
          </a:xfrm>
        </p:spPr>
        <p:txBody>
          <a:bodyPr/>
          <a:lstStyle/>
          <a:p>
            <a:pPr algn="ctr"/>
            <a:r>
              <a:rPr lang="ru-RU" sz="2800" dirty="0" smtClean="0"/>
              <a:t>ОБЩИЕ </a:t>
            </a:r>
            <a:r>
              <a:rPr lang="ru-RU" sz="2800" dirty="0"/>
              <a:t>ТРЕБОВАНИЯ К ОРГАНИЗАЦИИ ХРАНЕНИЯ ЛЕКАРСТВЕННЫХ СРЕДСТВ И ИЗДЕЛИЙ МЕДИЦИНСКОГО НАЗНАЧЕНИЯ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9</a:t>
            </a:fld>
            <a:endParaRPr lang="ru-RU" noProof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4" t="13024" r="33721" b="13798"/>
          <a:stretch/>
        </p:blipFill>
        <p:spPr bwMode="auto">
          <a:xfrm>
            <a:off x="7634177" y="574156"/>
            <a:ext cx="4415215" cy="5582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7329" y="1666849"/>
            <a:ext cx="737190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помещениях хранения лекарственные средства размещают отдельно: - в строгом соответствии с токсикологическими группами; - ядовитые, наркотические и сильнодействующие лекарственные средства должны храниться в соответствии с действующими требованиями; - в соответствии с фармакологическими группами; - в зависимости от способа применения (внутреннее, наружное); - лекарственные вещества «</a:t>
            </a:r>
            <a:r>
              <a:rPr lang="ru-RU" sz="2000" dirty="0" err="1"/>
              <a:t>ангро</a:t>
            </a:r>
            <a:r>
              <a:rPr lang="ru-RU" sz="2000" dirty="0"/>
              <a:t>» в соответствии с агрегатным состоянием (жидкие отдельно от сыпучих, газообразных и т.п.); - в соответствии с физико-химическими свойствами лекарственных средств и влиянием различных факторов внешней среды; - с учетом установленных сроков хранения для лекарственных препаратов с ограниченными сроками годности; - с учетом характера различных лекарственных форм.</a:t>
            </a:r>
          </a:p>
        </p:txBody>
      </p:sp>
    </p:spTree>
    <p:extLst>
      <p:ext uri="{BB962C8B-B14F-4D97-AF65-F5344CB8AC3E}">
        <p14:creationId xmlns:p14="http://schemas.microsoft.com/office/powerpoint/2010/main" val="425944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кция №1 ПиА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ontoso v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0740512_TF34076243" id="{94C2722F-8848-4209-9C4C-09427914FB00}" vid="{8B6D946A-4E88-4114-B5AD-CF66231E8EA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19797F-2510-4681-A59B-FCD8F3733FE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FF4E1AF-DB5E-4764-961C-6F82B33E9E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C31332-3081-4BD9-AD6F-078B4521F3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Лекция №1 ПиА</Template>
  <TotalTime>0</TotalTime>
  <Words>599</Words>
  <Application>Microsoft Office PowerPoint</Application>
  <PresentationFormat>Произвольный</PresentationFormat>
  <Paragraphs>56</Paragraphs>
  <Slides>10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Лекция №1 ПиА</vt:lpstr>
      <vt:lpstr>Контроль и обеспечение безопасных условий эксплуатации биотехнологического производства</vt:lpstr>
      <vt:lpstr>СОДЕРЖАНИЕ</vt:lpstr>
      <vt:lpstr>Организационные основы безопасности жизнедеятельности на предприятиях биотехнологической</vt:lpstr>
      <vt:lpstr>Контроль и обеспечение безопасных условий эксплуатации биотехнологического производства</vt:lpstr>
      <vt:lpstr>Требования к помещениям для хранения лекарственных средств и других товаров </vt:lpstr>
      <vt:lpstr> Общие требования к обезвреживанию отходов биотехнологических производств</vt:lpstr>
      <vt:lpstr>Создание необходимого режима хранения </vt:lpstr>
      <vt:lpstr>Организация размещения товаров в помещениях хранения</vt:lpstr>
      <vt:lpstr>ОБЩИЕ ТРЕБОВАНИЯ К ОРГАНИЗАЦИИ ХРАНЕНИЯ ЛЕКАРСТВЕННЫХ СРЕДСТВ И ИЗДЕЛИЙ МЕДИЦИНСКОГО НАЗНАЧЕНИЯ</vt:lpstr>
      <vt:lpstr>Спасибо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2022-09-04T17:48:37Z</dcterms:created>
  <dcterms:modified xsi:type="dcterms:W3CDTF">2022-09-27T03:26:34Z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